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454" r:id="rId2"/>
    <p:sldId id="455" r:id="rId3"/>
    <p:sldId id="468" r:id="rId4"/>
    <p:sldId id="456" r:id="rId5"/>
    <p:sldId id="458" r:id="rId6"/>
    <p:sldId id="469" r:id="rId7"/>
    <p:sldId id="460" r:id="rId8"/>
    <p:sldId id="464" r:id="rId9"/>
  </p:sldIdLst>
  <p:sldSz cx="9144000" cy="6858000" type="letter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66"/>
    <a:srgbClr val="008000"/>
    <a:srgbClr val="FFFFFF"/>
    <a:srgbClr val="00279F"/>
    <a:srgbClr val="FAFD00"/>
    <a:srgbClr val="FCFEB9"/>
    <a:srgbClr val="00A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49" autoAdjust="0"/>
    <p:restoredTop sz="94110" autoAdjust="0"/>
  </p:normalViewPr>
  <p:slideViewPr>
    <p:cSldViewPr snapToGrid="0" showGuides="1">
      <p:cViewPr varScale="1">
        <p:scale>
          <a:sx n="72" d="100"/>
          <a:sy n="72" d="100"/>
        </p:scale>
        <p:origin x="1277" y="53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>
        <p:scale>
          <a:sx n="100" d="100"/>
          <a:sy n="100" d="100"/>
        </p:scale>
        <p:origin x="3486" y="7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3388" cy="49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100" b="1"/>
            </a:lvl1pPr>
          </a:lstStyle>
          <a:p>
            <a:r>
              <a:rPr lang="es-ES" dirty="0">
                <a:latin typeface="Bookman Old Style" pitchFamily="18" charset="0"/>
              </a:rPr>
              <a:t>Prácticas en empresa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287" y="0"/>
            <a:ext cx="2943388" cy="49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100" b="1"/>
            </a:lvl1pPr>
          </a:lstStyle>
          <a:p>
            <a:r>
              <a:rPr lang="es-ES" dirty="0">
                <a:latin typeface="Bookman Old Style" pitchFamily="18" charset="0"/>
              </a:rPr>
              <a:t>2020/2021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485"/>
            <a:ext cx="2943388" cy="4913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/>
            </a:lvl1pPr>
          </a:lstStyle>
          <a:p>
            <a:r>
              <a:rPr lang="es-ES" sz="1100" b="1" dirty="0">
                <a:latin typeface="Bookman Old Style" pitchFamily="18" charset="0"/>
              </a:rPr>
              <a:t>(c) José Juan Arranz</a:t>
            </a:r>
            <a:endParaRPr lang="en-US" sz="1600" b="1" dirty="0">
              <a:latin typeface="Bookman Old Style" pitchFamily="18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287" y="9373485"/>
            <a:ext cx="2943388" cy="4913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 b="1"/>
            </a:lvl1pPr>
          </a:lstStyle>
          <a:p>
            <a:fld id="{6CDAD455-705F-4B9B-8F3D-E100E3CCF039}" type="slidenum">
              <a:rPr lang="en-US">
                <a:latin typeface="Bookman Old Style" pitchFamily="18" charset="0"/>
              </a:rPr>
              <a:pPr/>
              <a:t>‹Nº›</a:t>
            </a:fld>
            <a:endParaRPr lang="en-US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791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0" y="4521906"/>
            <a:ext cx="5504991" cy="4867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298" tIns="44358" rIns="90298" bIns="44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Klicken Sie, um die Formate des Vorlagentextes zu bearbeiten</a:t>
            </a:r>
          </a:p>
          <a:p>
            <a:pPr lvl="1"/>
            <a:r>
              <a:rPr lang="en-US"/>
              <a:t> 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531813"/>
            <a:ext cx="4957762" cy="3719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3891627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0"/>
      </a:spcBef>
      <a:spcAft>
        <a:spcPct val="8000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defTabSz="762000" rtl="0" eaLnBrk="0" fontAlgn="base" hangingPunct="0">
      <a:spcBef>
        <a:spcPct val="0"/>
      </a:spcBef>
      <a:spcAft>
        <a:spcPct val="50000"/>
      </a:spcAft>
      <a:buSzPct val="100000"/>
      <a:buFont typeface="Wingdings" pitchFamily="2" charset="2"/>
      <a:buChar char="l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defTabSz="762000" rtl="0" eaLnBrk="0" fontAlgn="base" hangingPunct="0">
      <a:spcBef>
        <a:spcPct val="0"/>
      </a:spcBef>
      <a:spcAft>
        <a:spcPct val="50000"/>
      </a:spcAft>
      <a:buSzPct val="100000"/>
      <a:buFont typeface="Wingdings" pitchFamily="2" charset="2"/>
      <a:buChar char="l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defTabSz="762000" rtl="0" eaLnBrk="0" fontAlgn="base" hangingPunct="0">
      <a:spcBef>
        <a:spcPct val="0"/>
      </a:spcBef>
      <a:spcAft>
        <a:spcPct val="50000"/>
      </a:spcAft>
      <a:buSzPct val="100000"/>
      <a:buFont typeface="Wingdings" pitchFamily="2" charset="2"/>
      <a:buChar char="l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defTabSz="762000" rtl="0" eaLnBrk="0" fontAlgn="base" hangingPunct="0">
      <a:spcBef>
        <a:spcPct val="0"/>
      </a:spcBef>
      <a:spcAft>
        <a:spcPct val="50000"/>
      </a:spcAft>
      <a:buSzPct val="100000"/>
      <a:buFont typeface="Wingdings" pitchFamily="2" charset="2"/>
      <a:buChar char="l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1977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9139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Podéis preguntar a compañeros vuestros que están ahora en cuarto, que están de prácticas: Nicolas Ramos, Laura Callejo, Noemi </a:t>
            </a:r>
            <a:r>
              <a:rPr lang="es-ES" dirty="0" err="1"/>
              <a:t>Martinez</a:t>
            </a:r>
            <a:r>
              <a:rPr lang="es-ES" dirty="0"/>
              <a:t>, están trabajado en grupos de investigación.</a:t>
            </a:r>
          </a:p>
          <a:p>
            <a:r>
              <a:rPr lang="es-ES" dirty="0"/>
              <a:t>Vicente Mateu en el Colegio de geomática</a:t>
            </a:r>
          </a:p>
          <a:p>
            <a:r>
              <a:rPr lang="es-ES" dirty="0"/>
              <a:t>Santiago en Leica</a:t>
            </a:r>
          </a:p>
          <a:p>
            <a:r>
              <a:rPr lang="es-ES" dirty="0"/>
              <a:t>Eduardo Granero: </a:t>
            </a:r>
            <a:r>
              <a:rPr lang="es-ES" dirty="0" err="1"/>
              <a:t>Cotesa</a:t>
            </a:r>
            <a:r>
              <a:rPr lang="es-ES" dirty="0"/>
              <a:t>, Geovanny en una pyme.</a:t>
            </a:r>
          </a:p>
          <a:p>
            <a:r>
              <a:rPr lang="es-ES" dirty="0"/>
              <a:t>Elena Cros y Juan </a:t>
            </a:r>
            <a:r>
              <a:rPr lang="es-ES" dirty="0" err="1"/>
              <a:t>Notivoli</a:t>
            </a:r>
            <a:r>
              <a:rPr lang="es-ES" dirty="0"/>
              <a:t> en un ministerio.</a:t>
            </a:r>
          </a:p>
          <a:p>
            <a:endParaRPr lang="es-ES" dirty="0"/>
          </a:p>
          <a:p>
            <a:r>
              <a:rPr lang="es-ES" dirty="0" err="1"/>
              <a:t>Artem</a:t>
            </a:r>
            <a:r>
              <a:rPr lang="es-ES" dirty="0"/>
              <a:t> en una empresa de analítica de negocio, </a:t>
            </a:r>
            <a:r>
              <a:rPr lang="es-ES" dirty="0" err="1"/>
              <a:t>ManpowerGroup</a:t>
            </a:r>
            <a:endParaRPr lang="es-ES" dirty="0"/>
          </a:p>
          <a:p>
            <a:r>
              <a:rPr lang="es-ES" dirty="0" err="1"/>
              <a:t>Andres</a:t>
            </a:r>
            <a:r>
              <a:rPr lang="es-ES" dirty="0"/>
              <a:t> en desarrollo de </a:t>
            </a:r>
            <a:r>
              <a:rPr lang="es-ES" dirty="0" err="1"/>
              <a:t>Geoservicios</a:t>
            </a:r>
            <a:r>
              <a:rPr lang="es-ES" dirty="0"/>
              <a:t>: SRM </a:t>
            </a:r>
            <a:r>
              <a:rPr lang="es-ES" dirty="0" err="1"/>
              <a:t>COnsulting</a:t>
            </a:r>
            <a:endParaRPr lang="es-ES" dirty="0"/>
          </a:p>
          <a:p>
            <a:r>
              <a:rPr lang="es-ES" dirty="0"/>
              <a:t>Jos en temas de GIS y Python: Visual50.</a:t>
            </a:r>
          </a:p>
          <a:p>
            <a:r>
              <a:rPr lang="es-ES" dirty="0"/>
              <a:t>Izan está en EQUINIX (una empresa de soluciones Cloud)</a:t>
            </a:r>
          </a:p>
          <a:p>
            <a:r>
              <a:rPr lang="es-ES" dirty="0"/>
              <a:t>Para practicas remuneradas, entre 350 y 600 euros.</a:t>
            </a:r>
          </a:p>
        </p:txBody>
      </p:sp>
    </p:spTree>
    <p:extLst>
      <p:ext uri="{BB962C8B-B14F-4D97-AF65-F5344CB8AC3E}">
        <p14:creationId xmlns:p14="http://schemas.microsoft.com/office/powerpoint/2010/main" val="4221501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9423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651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901700" indent="-444500">
              <a:defRPr/>
            </a:lvl2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657350"/>
            <a:ext cx="4241800" cy="4689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57350"/>
            <a:ext cx="4243388" cy="4689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97835"/>
            <a:ext cx="86375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08364"/>
            <a:ext cx="8637588" cy="488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223249" name="Text Box 17"/>
          <p:cNvSpPr txBox="1">
            <a:spLocks noChangeArrowheads="1"/>
          </p:cNvSpPr>
          <p:nvPr userDrawn="1"/>
        </p:nvSpPr>
        <p:spPr bwMode="auto">
          <a:xfrm>
            <a:off x="144692" y="6651846"/>
            <a:ext cx="7170393" cy="169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100" b="1" dirty="0">
                <a:solidFill>
                  <a:srgbClr val="000066"/>
                </a:solidFill>
              </a:rPr>
              <a:t>Prácticas</a:t>
            </a:r>
            <a:r>
              <a:rPr lang="es-ES" sz="1100" b="1" baseline="0" dirty="0">
                <a:solidFill>
                  <a:srgbClr val="000066"/>
                </a:solidFill>
              </a:rPr>
              <a:t> en empresa</a:t>
            </a:r>
            <a:endParaRPr lang="es-ES" sz="1100" b="1" dirty="0">
              <a:solidFill>
                <a:srgbClr val="000066"/>
              </a:solidFill>
            </a:endParaRPr>
          </a:p>
        </p:txBody>
      </p:sp>
      <p:sp>
        <p:nvSpPr>
          <p:cNvPr id="223250" name="Text Box 18"/>
          <p:cNvSpPr txBox="1">
            <a:spLocks noChangeArrowheads="1"/>
          </p:cNvSpPr>
          <p:nvPr userDrawn="1"/>
        </p:nvSpPr>
        <p:spPr bwMode="auto">
          <a:xfrm>
            <a:off x="5518375" y="6651846"/>
            <a:ext cx="3465512" cy="169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r">
              <a:spcBef>
                <a:spcPct val="50000"/>
              </a:spcBef>
            </a:pPr>
            <a:fld id="{BD3B8B58-E595-47E5-BECA-61247A7485C9}" type="slidenum">
              <a:rPr lang="es-ES" sz="1100" b="1" smtClean="0">
                <a:solidFill>
                  <a:srgbClr val="000066"/>
                </a:solidFill>
              </a:rPr>
              <a:pPr algn="r">
                <a:spcBef>
                  <a:spcPct val="50000"/>
                </a:spcBef>
              </a:pPr>
              <a:t>‹Nº›</a:t>
            </a:fld>
            <a:endParaRPr lang="es-ES" sz="1100" b="1" dirty="0">
              <a:solidFill>
                <a:srgbClr val="00006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9" r:id="rId4"/>
    <p:sldLayoutId id="2147483660" r:id="rId5"/>
  </p:sldLayoutIdLst>
  <p:txStyles>
    <p:titleStyle>
      <a:lvl1pPr algn="ctr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Swis721 Ex BT" pitchFamily="34" charset="0"/>
        </a:defRPr>
      </a:lvl9pPr>
    </p:titleStyle>
    <p:bodyStyle>
      <a:lvl1pPr marL="270000" indent="-2700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2700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710000" indent="-2700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2430000" indent="-2700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3150000" indent="-2700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udiovisuales.upm.es/flash/?src=mp4:2324/tutoriales/20231018Portafirma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acticas-externas.upm.es/" TargetMode="External"/><Relationship Id="rId4" Type="http://schemas.openxmlformats.org/officeDocument/2006/relationships/hyperlink" Target="https://www.sede.fnmt.gob.es/certificados/persona-fisic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PRÁCTICAS EN EMPRESA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Curso 2025/2026</a:t>
            </a:r>
          </a:p>
          <a:p>
            <a:endParaRPr lang="es-ES" dirty="0"/>
          </a:p>
          <a:p>
            <a:r>
              <a:rPr lang="es-ES" dirty="0"/>
              <a:t>Ramón Alcarria / Catalina Serrano</a:t>
            </a:r>
          </a:p>
          <a:p>
            <a:r>
              <a:rPr lang="es-ES" dirty="0" err="1"/>
              <a:t>practicas.topografia@upm.es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Objetivos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Conectar las clases de teoría/problemas/prácticas con la realidad empresarial</a:t>
            </a:r>
          </a:p>
          <a:p>
            <a:r>
              <a:rPr lang="es-ES" dirty="0"/>
              <a:t>Aumentar los conocimientos de los alumnos</a:t>
            </a:r>
          </a:p>
          <a:p>
            <a:r>
              <a:rPr lang="es-ES" dirty="0"/>
              <a:t>Facilitar una primera relación laboral y una posible integración en la empresa</a:t>
            </a:r>
          </a:p>
          <a:p>
            <a:r>
              <a:rPr lang="es-ES" dirty="0"/>
              <a:t>Fomentar la conexión Universidad-Empresa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016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Ejemplos</a:t>
            </a:r>
          </a:p>
        </p:txBody>
      </p:sp>
      <p:pic>
        <p:nvPicPr>
          <p:cNvPr id="1026" name="Picture 2" descr="leica">
            <a:extLst>
              <a:ext uri="{FF2B5EF4-FFF2-40B4-BE49-F238E27FC236}">
                <a16:creationId xmlns:a16="http://schemas.microsoft.com/office/drawing/2014/main" id="{48933F42-851A-46AD-9BBA-DAF5CF35F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60" y="1714635"/>
            <a:ext cx="2273011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gn">
            <a:extLst>
              <a:ext uri="{FF2B5EF4-FFF2-40B4-BE49-F238E27FC236}">
                <a16:creationId xmlns:a16="http://schemas.microsoft.com/office/drawing/2014/main" id="{87D3B9DE-0964-4A69-A1BA-46419FC56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688" y="1714635"/>
            <a:ext cx="2335357" cy="102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igt">
            <a:extLst>
              <a:ext uri="{FF2B5EF4-FFF2-40B4-BE49-F238E27FC236}">
                <a16:creationId xmlns:a16="http://schemas.microsoft.com/office/drawing/2014/main" id="{46C44718-7285-4188-A2B9-0DD0F795EC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42" y="1714635"/>
            <a:ext cx="2522398" cy="110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519E4AB-F1AC-4036-85AC-AC1A30A3D456}"/>
              </a:ext>
            </a:extLst>
          </p:cNvPr>
          <p:cNvGrpSpPr/>
          <p:nvPr/>
        </p:nvGrpSpPr>
        <p:grpSpPr>
          <a:xfrm>
            <a:off x="373760" y="3002797"/>
            <a:ext cx="3110104" cy="864108"/>
            <a:chOff x="3226688" y="3086100"/>
            <a:chExt cx="2623008" cy="685800"/>
          </a:xfrm>
        </p:grpSpPr>
        <p:pic>
          <p:nvPicPr>
            <p:cNvPr id="1034" name="Picture 10" descr="Secretaría General de Industria y de la Pequeña y Mediana Empresa">
              <a:extLst>
                <a:ext uri="{FF2B5EF4-FFF2-40B4-BE49-F238E27FC236}">
                  <a16:creationId xmlns:a16="http://schemas.microsoft.com/office/drawing/2014/main" id="{7EA8E2CE-DD14-405B-91A4-2AF6C3A45A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6196" y="3086100"/>
              <a:ext cx="13335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Ministerio de Industria, Comercio y Turismo">
              <a:extLst>
                <a:ext uri="{FF2B5EF4-FFF2-40B4-BE49-F238E27FC236}">
                  <a16:creationId xmlns:a16="http://schemas.microsoft.com/office/drawing/2014/main" id="{744065FB-9310-4E27-8222-B878465DEC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688" y="3086100"/>
              <a:ext cx="12954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8" name="Picture 14" descr="indra">
            <a:extLst>
              <a:ext uri="{FF2B5EF4-FFF2-40B4-BE49-F238E27FC236}">
                <a16:creationId xmlns:a16="http://schemas.microsoft.com/office/drawing/2014/main" id="{197EFEBF-29B5-4D0E-826B-055CC6E66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3048517"/>
            <a:ext cx="1859972" cy="81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ecopy">
            <a:extLst>
              <a:ext uri="{FF2B5EF4-FFF2-40B4-BE49-F238E27FC236}">
                <a16:creationId xmlns:a16="http://schemas.microsoft.com/office/drawing/2014/main" id="{A725B6C1-D0CB-44FA-9192-3E1A953C2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42" y="3048517"/>
            <a:ext cx="1859972" cy="81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rm">
            <a:extLst>
              <a:ext uri="{FF2B5EF4-FFF2-40B4-BE49-F238E27FC236}">
                <a16:creationId xmlns:a16="http://schemas.microsoft.com/office/drawing/2014/main" id="{D0FECA80-69E2-4723-BB7F-4709440E1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4312743"/>
            <a:ext cx="1672934" cy="73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F9D94B52-FF41-4BF8-B2E9-9746E3E36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314" y="4323948"/>
            <a:ext cx="1714500" cy="8286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1F3D0D-0DD2-C905-D41A-F375035F978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3760" y="4149782"/>
            <a:ext cx="2448169" cy="1027557"/>
          </a:xfrm>
          <a:prstGeom prst="rect">
            <a:avLst/>
          </a:prstGeom>
        </p:spPr>
      </p:pic>
      <p:pic>
        <p:nvPicPr>
          <p:cNvPr id="5" name="Picture 2" descr="BBVA unifica su marca en todo el mundo y cambia su logo | BBVA">
            <a:extLst>
              <a:ext uri="{FF2B5EF4-FFF2-40B4-BE49-F238E27FC236}">
                <a16:creationId xmlns:a16="http://schemas.microsoft.com/office/drawing/2014/main" id="{47EE4CD2-766B-CDF8-6525-B28D1F6F35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8" t="30278" r="12127" b="26962"/>
          <a:stretch/>
        </p:blipFill>
        <p:spPr bwMode="auto">
          <a:xfrm>
            <a:off x="432961" y="5396651"/>
            <a:ext cx="2329766" cy="73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Tecnatom S.A. (Tecnatom) - BNamericas">
            <a:extLst>
              <a:ext uri="{FF2B5EF4-FFF2-40B4-BE49-F238E27FC236}">
                <a16:creationId xmlns:a16="http://schemas.microsoft.com/office/drawing/2014/main" id="{716BD029-3F02-68C3-DC9D-126F538FA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688" y="5596559"/>
            <a:ext cx="2821929" cy="53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Xouba. Data for safer Roads (@XoubaRoads) / X">
            <a:extLst>
              <a:ext uri="{FF2B5EF4-FFF2-40B4-BE49-F238E27FC236}">
                <a16:creationId xmlns:a16="http://schemas.microsoft.com/office/drawing/2014/main" id="{9C9EA869-4860-B8DC-2AC5-C2637E34C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247" b="32610"/>
          <a:stretch/>
        </p:blipFill>
        <p:spPr bwMode="auto">
          <a:xfrm>
            <a:off x="6320578" y="5396651"/>
            <a:ext cx="2512503" cy="88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52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Dos tipos:</a:t>
            </a:r>
          </a:p>
          <a:p>
            <a:pPr lvl="1"/>
            <a:r>
              <a:rPr lang="es-ES" dirty="0"/>
              <a:t>Prácticas curriculares:</a:t>
            </a:r>
          </a:p>
          <a:p>
            <a:pPr lvl="2"/>
            <a:r>
              <a:rPr lang="es-ES" sz="2000" dirty="0"/>
              <a:t>El alumno las desarrolla dentro de su plan de estudios</a:t>
            </a:r>
          </a:p>
          <a:p>
            <a:pPr lvl="2"/>
            <a:r>
              <a:rPr lang="es-ES" sz="2000" dirty="0"/>
              <a:t>Remuneración no obligatoria</a:t>
            </a:r>
          </a:p>
          <a:p>
            <a:pPr lvl="2"/>
            <a:r>
              <a:rPr lang="es-ES" sz="2000" dirty="0"/>
              <a:t>Se reconocen créditos ECTS optativos</a:t>
            </a:r>
          </a:p>
          <a:p>
            <a:pPr lvl="2"/>
            <a:r>
              <a:rPr lang="es-ES" sz="2000" dirty="0"/>
              <a:t>Ofertadas por Grupo </a:t>
            </a:r>
            <a:r>
              <a:rPr lang="es-ES" sz="2000" dirty="0" err="1"/>
              <a:t>Inv</a:t>
            </a:r>
            <a:r>
              <a:rPr lang="es-ES" sz="2000" dirty="0"/>
              <a:t> (UPM) y Empresas</a:t>
            </a:r>
          </a:p>
          <a:p>
            <a:pPr lvl="1"/>
            <a:r>
              <a:rPr lang="es-ES" dirty="0"/>
              <a:t>Prácticas extracurriculares:</a:t>
            </a:r>
          </a:p>
          <a:p>
            <a:pPr lvl="2"/>
            <a:r>
              <a:rPr lang="es-ES" sz="2000" dirty="0"/>
              <a:t>El alumno las desarrolla además de su plan de estudios</a:t>
            </a:r>
          </a:p>
          <a:p>
            <a:pPr lvl="2"/>
            <a:r>
              <a:rPr lang="es-ES" sz="2000" dirty="0"/>
              <a:t>Remuneración mínima mensual neta de 450 € grado </a:t>
            </a:r>
            <a:r>
              <a:rPr lang="es-ES" sz="2000" dirty="0" err="1"/>
              <a:t>ó</a:t>
            </a:r>
            <a:r>
              <a:rPr lang="es-ES" sz="2000" dirty="0"/>
              <a:t> 600 € máster (25 horas/semana)</a:t>
            </a:r>
          </a:p>
          <a:p>
            <a:pPr lvl="2"/>
            <a:r>
              <a:rPr lang="es-ES" sz="2000" dirty="0"/>
              <a:t>Ofertadas por las empresas</a:t>
            </a:r>
          </a:p>
        </p:txBody>
      </p:sp>
    </p:spTree>
    <p:extLst>
      <p:ext uri="{BB962C8B-B14F-4D97-AF65-F5344CB8AC3E}">
        <p14:creationId xmlns:p14="http://schemas.microsoft.com/office/powerpoint/2010/main" val="102699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Prácticas Curriculares para Grado / Master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ES" sz="2000" dirty="0"/>
              <a:t>El alumno se matricula de la asignatura “Prácticas en empresa” de los créditos que necesite: 6 o 12 en Grado y 4 u 8 en Máster GAIA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dirty="0"/>
              <a:t>En la matricula en secretaría pedir que añadan el seguro de movilidad nacional, o en su defecto sacarlo por aquí:</a:t>
            </a:r>
          </a:p>
          <a:p>
            <a:pPr lvl="1"/>
            <a:r>
              <a:rPr lang="es-ES" sz="2000" dirty="0"/>
              <a:t>https://</a:t>
            </a:r>
            <a:r>
              <a:rPr lang="es-ES" sz="2000" dirty="0" err="1"/>
              <a:t>www.upm.es</a:t>
            </a:r>
            <a:r>
              <a:rPr lang="es-ES" sz="2000" dirty="0"/>
              <a:t>/Estudiantes/Seguros/</a:t>
            </a:r>
            <a:r>
              <a:rPr lang="es-ES" sz="2000" dirty="0" err="1"/>
              <a:t>SeguroMovilidadNacionalPracticas</a:t>
            </a:r>
            <a:endParaRPr lang="es-ES" sz="2000" dirty="0"/>
          </a:p>
          <a:p>
            <a:pPr marL="457200" indent="-457200">
              <a:buFont typeface="+mj-lt"/>
              <a:buAutoNum type="arabicPeriod"/>
            </a:pPr>
            <a:r>
              <a:rPr lang="es-ES" sz="2000" dirty="0"/>
              <a:t>Acceder al portal de prácticas (https://practicas-</a:t>
            </a:r>
            <a:r>
              <a:rPr lang="es-ES" sz="2000" dirty="0" err="1"/>
              <a:t>externas.upm.es</a:t>
            </a:r>
            <a:r>
              <a:rPr lang="es-ES" sz="2000" dirty="0"/>
              <a:t>/) y configurarlo correctamente:</a:t>
            </a:r>
          </a:p>
          <a:p>
            <a:pPr lvl="1"/>
            <a:r>
              <a:rPr lang="es-ES" sz="2000" dirty="0"/>
              <a:t>Incluir CV</a:t>
            </a:r>
          </a:p>
          <a:p>
            <a:pPr lvl="1"/>
            <a:r>
              <a:rPr lang="es-ES" sz="2000" dirty="0"/>
              <a:t>Incluir seguro movilidad</a:t>
            </a:r>
          </a:p>
          <a:p>
            <a:pPr lvl="1"/>
            <a:r>
              <a:rPr lang="es-ES" sz="2000" dirty="0"/>
              <a:t>Incluir vuestro número de la seguridad social (cuidado, uno vuestro personal, no el de vuestros padres)</a:t>
            </a:r>
          </a:p>
          <a:p>
            <a:pPr lvl="1"/>
            <a:r>
              <a:rPr lang="es-ES" sz="2000" dirty="0"/>
              <a:t>Marcar la opción de "búsqueda activa de prácticas".</a:t>
            </a:r>
          </a:p>
        </p:txBody>
      </p:sp>
    </p:spTree>
    <p:extLst>
      <p:ext uri="{BB962C8B-B14F-4D97-AF65-F5344CB8AC3E}">
        <p14:creationId xmlns:p14="http://schemas.microsoft.com/office/powerpoint/2010/main" val="2137445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Prácticas Curriculares para Grado / Master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s-ES" sz="2000" dirty="0"/>
              <a:t>Búsqueda de tutor académico y solicitar confirmación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s-ES" sz="2000" dirty="0"/>
              <a:t>Disponer de firma electrónica (certificado digital) y la aplicación </a:t>
            </a:r>
            <a:r>
              <a:rPr lang="es-ES" sz="2000" dirty="0" err="1"/>
              <a:t>Autofirma</a:t>
            </a:r>
            <a:r>
              <a:rPr lang="es-ES" sz="2000" dirty="0"/>
              <a:t>.</a:t>
            </a:r>
          </a:p>
          <a:p>
            <a:pPr marL="1088900" lvl="1" indent="-457200"/>
            <a:r>
              <a:rPr lang="es-ES" sz="2000" dirty="0">
                <a:hlinkClick r:id="rId3"/>
              </a:rPr>
              <a:t>https://audiovisuales.upm.es/flash/?src=mp4:2324/tutoriales/20231018Portafirmas</a:t>
            </a:r>
            <a:endParaRPr lang="es-ES" sz="2000" dirty="0"/>
          </a:p>
          <a:p>
            <a:pPr marL="1088900" lvl="1" indent="-457200"/>
            <a:r>
              <a:rPr lang="es-ES" sz="2000" dirty="0">
                <a:hlinkClick r:id="rId4"/>
              </a:rPr>
              <a:t>https://www.sede.fnmt.gob.es/certificados/persona-fisica</a:t>
            </a:r>
            <a:endParaRPr lang="es-ES" sz="2000" dirty="0"/>
          </a:p>
          <a:p>
            <a:pPr marL="457200" indent="-457200">
              <a:buFont typeface="+mj-lt"/>
              <a:buAutoNum type="arabicPeriod" startAt="4"/>
            </a:pPr>
            <a:r>
              <a:rPr lang="es-ES" sz="2000" dirty="0"/>
              <a:t>Si conocemos la empresa le pedimos que publiquen la práctica en </a:t>
            </a:r>
            <a:r>
              <a:rPr lang="es-ES" sz="2000" dirty="0">
                <a:hlinkClick r:id="rId5"/>
              </a:rPr>
              <a:t>https://practicas-externas.upm.es</a:t>
            </a:r>
            <a:r>
              <a:rPr lang="es-ES" sz="2000" dirty="0"/>
              <a:t> y nos apuntamos.</a:t>
            </a:r>
          </a:p>
          <a:p>
            <a:pPr marL="1088900" lvl="1" indent="-457200"/>
            <a:r>
              <a:rPr lang="es-ES" sz="2000" dirty="0"/>
              <a:t>Si no han publicado nunca o hace tiempo que no publican tendrá que registrarse o recordar contraseña en el portal.</a:t>
            </a:r>
          </a:p>
          <a:p>
            <a:pPr marL="457200" indent="-457200">
              <a:buFont typeface="+mj-lt"/>
              <a:buAutoNum type="arabicPeriod" startAt="4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9420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 Comunes</a:t>
            </a:r>
            <a:br>
              <a:rPr lang="es-ES" dirty="0"/>
            </a:br>
            <a:r>
              <a:rPr lang="es-ES" dirty="0"/>
              <a:t>Prácticas Curriculares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Cada crédito ECTS equivale a 30 h de prácticas</a:t>
            </a:r>
          </a:p>
          <a:p>
            <a:pPr lvl="1"/>
            <a:r>
              <a:rPr lang="es-ES" dirty="0"/>
              <a:t>6 ECTS son 180 horas, 12 ECTS son 360 horas.</a:t>
            </a:r>
          </a:p>
          <a:p>
            <a:r>
              <a:rPr lang="es-ES" dirty="0"/>
              <a:t>Dedicación semanal de 25 horas/semana o menos</a:t>
            </a:r>
          </a:p>
          <a:p>
            <a:r>
              <a:rPr lang="es-ES" dirty="0"/>
              <a:t>El desarrollo de las prácticas debe ser compatible con el resto de la actividad educativa del alumno</a:t>
            </a:r>
          </a:p>
          <a:p>
            <a:endParaRPr lang="es-ES" dirty="0"/>
          </a:p>
          <a:p>
            <a:r>
              <a:rPr lang="es-ES" dirty="0"/>
              <a:t>Importante, todas las prácticas tienen que pasar por el portal de prácticas de la UPM.</a:t>
            </a:r>
          </a:p>
        </p:txBody>
      </p:sp>
    </p:spTree>
    <p:extLst>
      <p:ext uri="{BB962C8B-B14F-4D97-AF65-F5344CB8AC3E}">
        <p14:creationId xmlns:p14="http://schemas.microsoft.com/office/powerpoint/2010/main" val="4254456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Desarrollo de las prácticas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/>
              <a:t>El anexo de prácticas se firma por alumno, responsable de empresa y vicerrector, con el visto bueno de los tutores</a:t>
            </a:r>
          </a:p>
          <a:p>
            <a:pPr lvl="1"/>
            <a:r>
              <a:rPr lang="es-ES" sz="2000" dirty="0"/>
              <a:t>Se asignará un tutor en la Escuela (académico) y otro en la Empresa (profesional)</a:t>
            </a:r>
          </a:p>
          <a:p>
            <a:r>
              <a:rPr lang="es-ES" sz="2000" dirty="0"/>
              <a:t>El tutor académico vigilará el cumplimiento de los objetivos de las prácticas: tareas, actividad, etc.</a:t>
            </a:r>
          </a:p>
          <a:p>
            <a:r>
              <a:rPr lang="es-ES" sz="2000" dirty="0"/>
              <a:t>El tutor profesional vigilará el buen hacer del alumno en las tareas asignadas</a:t>
            </a:r>
          </a:p>
          <a:p>
            <a:r>
              <a:rPr lang="es-ES" sz="2000" dirty="0"/>
              <a:t>El alumno respetará los horarios asignados y negociará cualquier desviación con el tutor profesional.</a:t>
            </a:r>
          </a:p>
          <a:p>
            <a:r>
              <a:rPr lang="es-ES" sz="2000" dirty="0"/>
              <a:t>Al finalizar las prácticas, el alumno entregará por la plataforma una memoria con la actividad desarrollada.</a:t>
            </a:r>
          </a:p>
          <a:p>
            <a:r>
              <a:rPr lang="es-ES" sz="2000" dirty="0"/>
              <a:t>El tutor profesional rellena una encuesta sobre el trabajo y el tutor académico califica la asignatura según memoria e informe de tutor profesional.</a:t>
            </a:r>
          </a:p>
        </p:txBody>
      </p:sp>
    </p:spTree>
    <p:extLst>
      <p:ext uri="{BB962C8B-B14F-4D97-AF65-F5344CB8AC3E}">
        <p14:creationId xmlns:p14="http://schemas.microsoft.com/office/powerpoint/2010/main" val="235976496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 EUITTO (blanco)">
  <a:themeElements>
    <a:clrScheme name="Personalizado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2060"/>
      </a:hlink>
      <a:folHlink>
        <a:srgbClr val="FF99FF"/>
      </a:folHlink>
    </a:clrScheme>
    <a:fontScheme name="Plantilla EUITTO (blanco)">
      <a:majorFont>
        <a:latin typeface="Swis721 Ex BT"/>
        <a:ea typeface=""/>
        <a:cs typeface=""/>
      </a:majorFont>
      <a:minorFont>
        <a:latin typeface="Bookman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lantilla EUITTO (blanco)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EUITTO (blanco)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UITTO (blanco)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UITTO (blanco)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UITTO (blanco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UITTO (blanco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UITTO (blanco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142571</TotalTime>
  <Words>660</Words>
  <Application>Microsoft Office PowerPoint</Application>
  <PresentationFormat>Carta (216 x 279 mm)</PresentationFormat>
  <Paragraphs>64</Paragraphs>
  <Slides>8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Bookman Old Style</vt:lpstr>
      <vt:lpstr>Swis721 Ex BT</vt:lpstr>
      <vt:lpstr>Verdana</vt:lpstr>
      <vt:lpstr>Wingdings</vt:lpstr>
      <vt:lpstr>Plantilla EUITTO (blanco)</vt:lpstr>
      <vt:lpstr>PRÁCTICAS EN EMPRESA</vt:lpstr>
      <vt:lpstr>Objetivos</vt:lpstr>
      <vt:lpstr>Ejemplos</vt:lpstr>
      <vt:lpstr>Tipología</vt:lpstr>
      <vt:lpstr>Prácticas Curriculares para Grado / Master</vt:lpstr>
      <vt:lpstr>Prácticas Curriculares para Grado / Master</vt:lpstr>
      <vt:lpstr>Características Comunes Prácticas Curriculares</vt:lpstr>
      <vt:lpstr>Desarrollo de las prácticas</vt:lpstr>
    </vt:vector>
  </TitlesOfParts>
  <Company>E.U.I.T. Topográfica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en empresa. Curso 2020/2021</dc:title>
  <dc:subject>ETSI Topografía, Geodesia y Cartografía. Universidad Politécnica de Madrid</dc:subject>
  <dc:creator>José Juan Arranz Justel</dc:creator>
  <cp:keywords>Prácticas; empresa</cp:keywords>
  <cp:lastModifiedBy>CATALINA SERRANO FERNANDEZ</cp:lastModifiedBy>
  <cp:revision>492</cp:revision>
  <cp:lastPrinted>1999-05-05T22:59:49Z</cp:lastPrinted>
  <dcterms:created xsi:type="dcterms:W3CDTF">1997-10-10T09:16:18Z</dcterms:created>
  <dcterms:modified xsi:type="dcterms:W3CDTF">2026-03-19T07:26:45Z</dcterms:modified>
</cp:coreProperties>
</file>